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8819DA-7039-6C44-835E-5155CB654169}" type="datetimeFigureOut">
              <a:rPr lang="en-US" smtClean="0"/>
              <a:pPr/>
              <a:t>11/20/2014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4C61D1-1F37-3D49-8B79-B0283B572E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Elements, Compounds, and Mixtures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1723" y="273049"/>
            <a:ext cx="8315077" cy="7337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Elements, compounds, and Mixtures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14400" y="1006820"/>
            <a:ext cx="3733800" cy="681541"/>
          </a:xfrm>
        </p:spPr>
        <p:txBody>
          <a:bodyPr/>
          <a:lstStyle/>
          <a:p>
            <a:r>
              <a:rPr lang="en-US" dirty="0" smtClean="0"/>
              <a:t>Objectives	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953000" y="1006820"/>
            <a:ext cx="3733800" cy="681541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14400" y="1688361"/>
            <a:ext cx="3733800" cy="48482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Explain the difference between physical and chemical properties.</a:t>
            </a:r>
          </a:p>
          <a:p>
            <a:r>
              <a:rPr lang="en-US" dirty="0" smtClean="0"/>
              <a:t>Compare the physical phases of matter.</a:t>
            </a:r>
          </a:p>
          <a:p>
            <a:r>
              <a:rPr lang="en-US" dirty="0" smtClean="0"/>
              <a:t>Distinguish between pure substances and mixtures.</a:t>
            </a:r>
          </a:p>
          <a:p>
            <a:r>
              <a:rPr lang="en-US" dirty="0" smtClean="0"/>
              <a:t>Explain the relationship between elements and compounds.</a:t>
            </a:r>
          </a:p>
          <a:p>
            <a:r>
              <a:rPr lang="en-US" dirty="0" smtClean="0"/>
              <a:t>Compare heterogeneous and homogeneous mixtures.</a:t>
            </a:r>
          </a:p>
          <a:p>
            <a:r>
              <a:rPr lang="en-US" dirty="0" smtClean="0"/>
              <a:t>Identify chemical symbols and formulas.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>
          <a:xfrm>
            <a:off x="4953000" y="1688361"/>
            <a:ext cx="3733800" cy="48482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Atom</a:t>
            </a:r>
          </a:p>
          <a:p>
            <a:r>
              <a:rPr lang="en-US" dirty="0" smtClean="0"/>
              <a:t>Chemical property</a:t>
            </a:r>
          </a:p>
          <a:p>
            <a:r>
              <a:rPr lang="en-US" dirty="0" smtClean="0"/>
              <a:t>Compound</a:t>
            </a:r>
          </a:p>
          <a:p>
            <a:r>
              <a:rPr lang="en-US" dirty="0" smtClean="0"/>
              <a:t>Element</a:t>
            </a:r>
          </a:p>
          <a:p>
            <a:r>
              <a:rPr lang="en-US" dirty="0" smtClean="0"/>
              <a:t>Matter</a:t>
            </a:r>
          </a:p>
          <a:p>
            <a:r>
              <a:rPr lang="en-US" dirty="0" smtClean="0"/>
              <a:t>Mixture</a:t>
            </a:r>
          </a:p>
          <a:p>
            <a:r>
              <a:rPr lang="en-US" dirty="0" smtClean="0"/>
              <a:t>Molecule</a:t>
            </a:r>
          </a:p>
          <a:p>
            <a:r>
              <a:rPr lang="en-US" dirty="0" smtClean="0"/>
              <a:t>Organic compounds</a:t>
            </a:r>
          </a:p>
          <a:p>
            <a:r>
              <a:rPr lang="en-US" dirty="0" smtClean="0"/>
              <a:t>Phase</a:t>
            </a:r>
          </a:p>
          <a:p>
            <a:r>
              <a:rPr lang="en-US" dirty="0" smtClean="0"/>
              <a:t>Physical property</a:t>
            </a:r>
          </a:p>
          <a:p>
            <a:r>
              <a:rPr lang="en-US" dirty="0" smtClean="0"/>
              <a:t>Property</a:t>
            </a:r>
          </a:p>
          <a:p>
            <a:r>
              <a:rPr lang="en-US" dirty="0" smtClean="0"/>
              <a:t>Pure substance</a:t>
            </a:r>
          </a:p>
          <a:p>
            <a:r>
              <a:rPr lang="en-US" dirty="0" smtClean="0"/>
              <a:t>solution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Matter?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Matter</a:t>
            </a:r>
            <a:r>
              <a:rPr lang="en-US" dirty="0" smtClean="0"/>
              <a:t> – anything that has mass and takes up space.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Property</a:t>
            </a:r>
            <a:r>
              <a:rPr lang="en-US" dirty="0" smtClean="0"/>
              <a:t> of matter – a defining </a:t>
            </a:r>
            <a:r>
              <a:rPr lang="en-US" dirty="0" smtClean="0"/>
              <a:t>trait </a:t>
            </a:r>
            <a:r>
              <a:rPr lang="en-US" dirty="0" smtClean="0"/>
              <a:t>that helps identify a</a:t>
            </a:r>
          </a:p>
          <a:p>
            <a:pPr>
              <a:buNone/>
            </a:pPr>
            <a:r>
              <a:rPr lang="en-US" dirty="0" smtClean="0"/>
              <a:t> substance.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dirty="0" smtClean="0"/>
              <a:t>		Example – sweetness is a property of sugar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Physical property </a:t>
            </a:r>
            <a:r>
              <a:rPr lang="en-US" dirty="0" smtClean="0"/>
              <a:t>– a characteristic that can be observed or measured without changing the substance into something else.</a:t>
            </a:r>
          </a:p>
          <a:p>
            <a:r>
              <a:rPr lang="en-US" b="1" dirty="0" smtClean="0"/>
              <a:t>Phase</a:t>
            </a:r>
            <a:r>
              <a:rPr lang="en-US" dirty="0" smtClean="0"/>
              <a:t> – Physical state in which matter can exist</a:t>
            </a:r>
          </a:p>
          <a:p>
            <a:pPr lvl="1"/>
            <a:r>
              <a:rPr lang="en-US" b="1" dirty="0" smtClean="0"/>
              <a:t>Solid</a:t>
            </a:r>
            <a:r>
              <a:rPr lang="en-US" dirty="0" smtClean="0"/>
              <a:t>-have a definite shape and volume.</a:t>
            </a:r>
          </a:p>
          <a:p>
            <a:pPr lvl="1"/>
            <a:r>
              <a:rPr lang="en-US" b="1" dirty="0" smtClean="0"/>
              <a:t>Liquid</a:t>
            </a:r>
            <a:r>
              <a:rPr lang="en-US" dirty="0" smtClean="0"/>
              <a:t>-have a definite volume but not a definite shape</a:t>
            </a:r>
          </a:p>
          <a:p>
            <a:pPr lvl="1"/>
            <a:r>
              <a:rPr lang="en-US" b="1" dirty="0" smtClean="0"/>
              <a:t>Gas</a:t>
            </a:r>
            <a:r>
              <a:rPr lang="en-US" dirty="0" smtClean="0"/>
              <a:t>-have neither definite volume or shape, they spread until they are evenly distributed within the larges space that confines them.</a:t>
            </a:r>
          </a:p>
          <a:p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201" y="4906436"/>
            <a:ext cx="4305792" cy="157396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Chemical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Chemical Property – the ability of a substance to react with other substances.</a:t>
            </a:r>
          </a:p>
          <a:p>
            <a:pPr lvl="1"/>
            <a:r>
              <a:rPr lang="en-US" dirty="0" smtClean="0"/>
              <a:t>Example – muffins rising in the oven, reactions of salt, water, baking soda and other chemicals in the batter.</a:t>
            </a:r>
            <a:endParaRPr lang="en-US" dirty="0"/>
          </a:p>
        </p:txBody>
      </p:sp>
      <p:pic>
        <p:nvPicPr>
          <p:cNvPr id="4" name="Picture 3" descr="imgres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029" y="3686175"/>
            <a:ext cx="3492500" cy="2324100"/>
          </a:xfrm>
          <a:prstGeom prst="rect">
            <a:avLst/>
          </a:prstGeom>
        </p:spPr>
      </p:pic>
      <p:pic>
        <p:nvPicPr>
          <p:cNvPr id="5" name="Picture 4" descr="imgr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938" y="3432175"/>
            <a:ext cx="3149600" cy="25781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60352"/>
          </a:xfrm>
        </p:spPr>
        <p:txBody>
          <a:bodyPr>
            <a:normAutofit/>
          </a:bodyPr>
          <a:lstStyle/>
          <a:p>
            <a:r>
              <a:rPr lang="en-US" dirty="0" smtClean="0"/>
              <a:t>Classification of Matter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14400" y="712520"/>
            <a:ext cx="3733800" cy="557624"/>
          </a:xfrm>
        </p:spPr>
        <p:txBody>
          <a:bodyPr/>
          <a:lstStyle/>
          <a:p>
            <a:r>
              <a:rPr lang="en-US" dirty="0" smtClean="0"/>
              <a:t>Pure Substances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4953000" y="712520"/>
            <a:ext cx="3733800" cy="557624"/>
          </a:xfrm>
        </p:spPr>
        <p:txBody>
          <a:bodyPr/>
          <a:lstStyle/>
          <a:p>
            <a:r>
              <a:rPr lang="en-US" dirty="0" smtClean="0"/>
              <a:t>Mixtures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0" y="1270144"/>
            <a:ext cx="4648200" cy="4863956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Pure</a:t>
            </a:r>
            <a:r>
              <a:rPr lang="en-US" dirty="0" smtClean="0"/>
              <a:t> – made up of one kind of material and has definite properties</a:t>
            </a:r>
          </a:p>
          <a:p>
            <a:r>
              <a:rPr lang="en-US" b="1" dirty="0" smtClean="0"/>
              <a:t>Element</a:t>
            </a:r>
            <a:r>
              <a:rPr lang="en-US" dirty="0" smtClean="0"/>
              <a:t>-smallest </a:t>
            </a:r>
            <a:r>
              <a:rPr lang="en-US" b="1" dirty="0" smtClean="0"/>
              <a:t>form</a:t>
            </a:r>
            <a:r>
              <a:rPr lang="en-US" dirty="0" smtClean="0"/>
              <a:t> of matter, are the substances which all other materials are formed</a:t>
            </a:r>
          </a:p>
          <a:p>
            <a:pPr lvl="1"/>
            <a:r>
              <a:rPr lang="en-US" b="1" dirty="0" smtClean="0"/>
              <a:t>Atom</a:t>
            </a:r>
            <a:r>
              <a:rPr lang="en-US" dirty="0" smtClean="0"/>
              <a:t>-smallest </a:t>
            </a:r>
            <a:r>
              <a:rPr lang="en-US" b="1" dirty="0" smtClean="0"/>
              <a:t>particles</a:t>
            </a:r>
            <a:r>
              <a:rPr lang="en-US" dirty="0" smtClean="0"/>
              <a:t> of an element.</a:t>
            </a:r>
          </a:p>
          <a:p>
            <a:r>
              <a:rPr lang="en-US" b="1" dirty="0" smtClean="0"/>
              <a:t>Compounds</a:t>
            </a:r>
            <a:r>
              <a:rPr lang="en-US" dirty="0" smtClean="0"/>
              <a:t> – a substance made of two or more different elements chemically joined together</a:t>
            </a:r>
          </a:p>
          <a:p>
            <a:pPr lvl="1"/>
            <a:r>
              <a:rPr lang="en-US" b="1" dirty="0" smtClean="0"/>
              <a:t>Molecules</a:t>
            </a:r>
            <a:r>
              <a:rPr lang="en-US" dirty="0" smtClean="0"/>
              <a:t> – smallest unit of a molecular compound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>
          <a:xfrm>
            <a:off x="4953000" y="1270144"/>
            <a:ext cx="4191000" cy="486395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Mixture</a:t>
            </a:r>
            <a:r>
              <a:rPr lang="en-US" dirty="0" smtClean="0"/>
              <a:t> – is a combination of two or more substances in which each </a:t>
            </a:r>
            <a:r>
              <a:rPr lang="en-US" dirty="0" smtClean="0"/>
              <a:t>substance keeps </a:t>
            </a:r>
            <a:r>
              <a:rPr lang="en-US" dirty="0" smtClean="0"/>
              <a:t>at least some of its original properties. </a:t>
            </a:r>
          </a:p>
          <a:p>
            <a:r>
              <a:rPr lang="en-US" b="1" dirty="0" smtClean="0"/>
              <a:t>Heterogeneous Mixtures</a:t>
            </a:r>
            <a:r>
              <a:rPr lang="en-US" dirty="0" smtClean="0"/>
              <a:t> – substances are dissimilar and can be recognize by sight.</a:t>
            </a:r>
          </a:p>
          <a:p>
            <a:r>
              <a:rPr lang="en-US" b="1" dirty="0" smtClean="0"/>
              <a:t>Homogeneous Mixtures </a:t>
            </a:r>
            <a:r>
              <a:rPr lang="en-US" dirty="0" smtClean="0"/>
              <a:t>– cannot be identified by sight, is the same in every part if given a sample</a:t>
            </a:r>
          </a:p>
          <a:p>
            <a:pPr lvl="1"/>
            <a:r>
              <a:rPr lang="en-US" b="1" dirty="0" smtClean="0"/>
              <a:t>Solution</a:t>
            </a:r>
            <a:r>
              <a:rPr lang="en-US" dirty="0" smtClean="0"/>
              <a:t>- is a homogeneous mixture in which one substance is dissolved in another</a:t>
            </a:r>
            <a:endParaRPr lang="en-US" dirty="0"/>
          </a:p>
        </p:txBody>
      </p:sp>
      <p:pic>
        <p:nvPicPr>
          <p:cNvPr id="8" name="Picture 7" descr="imgres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7623" y="326753"/>
            <a:ext cx="1159408" cy="771533"/>
          </a:xfrm>
          <a:prstGeom prst="rect">
            <a:avLst/>
          </a:prstGeom>
        </p:spPr>
      </p:pic>
      <p:pic>
        <p:nvPicPr>
          <p:cNvPr id="9" name="Picture 8" descr="imgr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246" y="5638550"/>
            <a:ext cx="1323170" cy="991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Matter </a:t>
            </a:r>
            <a:endParaRPr lang="en-US" dirty="0"/>
          </a:p>
        </p:txBody>
      </p:sp>
      <p:pic>
        <p:nvPicPr>
          <p:cNvPr id="8" name="Content Placeholder 7" descr="matter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25361" r="-25361"/>
          <a:stretch>
            <a:fillRect/>
          </a:stretch>
        </p:blipFill>
        <p:spPr>
          <a:xfrm>
            <a:off x="9521" y="1417637"/>
            <a:ext cx="8728553" cy="513444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 and Formulas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410946"/>
          </a:xfrm>
        </p:spPr>
        <p:txBody>
          <a:bodyPr/>
          <a:lstStyle/>
          <a:p>
            <a:r>
              <a:rPr lang="en-US" dirty="0" smtClean="0"/>
              <a:t>Symbols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410946"/>
          </a:xfrm>
        </p:spPr>
        <p:txBody>
          <a:bodyPr/>
          <a:lstStyle/>
          <a:p>
            <a:r>
              <a:rPr lang="en-US" dirty="0" smtClean="0"/>
              <a:t>Formulas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01350" y="1858746"/>
            <a:ext cx="4446850" cy="499925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Chemist’s abbreviations of the names of elements are called </a:t>
            </a:r>
            <a:r>
              <a:rPr lang="en-US" b="1" dirty="0" smtClean="0"/>
              <a:t>symbols.</a:t>
            </a:r>
          </a:p>
          <a:p>
            <a:r>
              <a:rPr lang="en-US" b="1" dirty="0" smtClean="0"/>
              <a:t>(I) iodine</a:t>
            </a:r>
          </a:p>
          <a:p>
            <a:r>
              <a:rPr lang="en-US" b="1" dirty="0" smtClean="0"/>
              <a:t>(He) helium</a:t>
            </a:r>
          </a:p>
          <a:p>
            <a:r>
              <a:rPr lang="en-US" b="1" dirty="0" smtClean="0"/>
              <a:t>(H) hydrogen</a:t>
            </a:r>
          </a:p>
          <a:p>
            <a:r>
              <a:rPr lang="en-US" b="1" dirty="0" smtClean="0"/>
              <a:t>(C) carbon</a:t>
            </a:r>
          </a:p>
          <a:p>
            <a:r>
              <a:rPr lang="en-US" b="1" dirty="0" smtClean="0"/>
              <a:t>(N) nitrogen</a:t>
            </a:r>
          </a:p>
          <a:p>
            <a:r>
              <a:rPr lang="en-US" b="1" dirty="0" smtClean="0"/>
              <a:t>(O) oxygen</a:t>
            </a:r>
          </a:p>
          <a:p>
            <a:r>
              <a:rPr lang="en-US" b="1" dirty="0" smtClean="0"/>
              <a:t>(Na) sodium</a:t>
            </a:r>
          </a:p>
          <a:p>
            <a:r>
              <a:rPr lang="en-US" b="1" dirty="0" smtClean="0"/>
              <a:t>(Al) aluminum</a:t>
            </a:r>
          </a:p>
          <a:p>
            <a:r>
              <a:rPr lang="en-US" b="1" dirty="0" smtClean="0"/>
              <a:t>(P) phosphorus</a:t>
            </a:r>
          </a:p>
          <a:p>
            <a:r>
              <a:rPr lang="en-US" b="1" dirty="0" smtClean="0"/>
              <a:t>(S) sulfur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>
          <a:xfrm>
            <a:off x="4953000" y="1858746"/>
            <a:ext cx="3733800" cy="4708825"/>
          </a:xfrm>
        </p:spPr>
        <p:txBody>
          <a:bodyPr/>
          <a:lstStyle/>
          <a:p>
            <a:r>
              <a:rPr lang="en-US" b="1" dirty="0" smtClean="0"/>
              <a:t>Formula</a:t>
            </a:r>
            <a:r>
              <a:rPr lang="en-US" dirty="0" smtClean="0"/>
              <a:t> represents a compound.</a:t>
            </a:r>
          </a:p>
          <a:p>
            <a:r>
              <a:rPr lang="en-US" dirty="0" err="1" smtClean="0"/>
              <a:t>NaCl</a:t>
            </a:r>
            <a:endParaRPr lang="en-US" dirty="0" smtClean="0"/>
          </a:p>
          <a:p>
            <a:r>
              <a:rPr lang="en-US" dirty="0" smtClean="0"/>
              <a:t>NaHCO</a:t>
            </a:r>
            <a:r>
              <a:rPr lang="en-US" sz="1600" dirty="0" smtClean="0"/>
              <a:t>3</a:t>
            </a:r>
          </a:p>
          <a:p>
            <a:r>
              <a:rPr lang="en-US" sz="2800" dirty="0" smtClean="0"/>
              <a:t>C</a:t>
            </a:r>
            <a:r>
              <a:rPr lang="en-US" sz="1600" dirty="0" smtClean="0"/>
              <a:t>8</a:t>
            </a:r>
            <a:r>
              <a:rPr lang="en-US" sz="2800" dirty="0" smtClean="0"/>
              <a:t>H</a:t>
            </a:r>
            <a:r>
              <a:rPr lang="en-US" sz="1600" dirty="0" smtClean="0"/>
              <a:t>10</a:t>
            </a:r>
            <a:r>
              <a:rPr lang="en-US" sz="2800" dirty="0" smtClean="0"/>
              <a:t>N</a:t>
            </a:r>
            <a:r>
              <a:rPr lang="en-US" sz="1600" dirty="0" smtClean="0"/>
              <a:t>4</a:t>
            </a:r>
            <a:r>
              <a:rPr lang="en-US" sz="2800" dirty="0" smtClean="0"/>
              <a:t>O</a:t>
            </a:r>
            <a:r>
              <a:rPr lang="en-US" sz="1600" dirty="0" smtClean="0"/>
              <a:t>2</a:t>
            </a:r>
          </a:p>
          <a:p>
            <a:r>
              <a:rPr lang="en-US" sz="2800" dirty="0" smtClean="0"/>
              <a:t>C</a:t>
            </a:r>
            <a:r>
              <a:rPr lang="en-US" sz="1600" dirty="0" smtClean="0"/>
              <a:t>14</a:t>
            </a:r>
            <a:r>
              <a:rPr lang="en-US" sz="2800" dirty="0" smtClean="0"/>
              <a:t>H</a:t>
            </a:r>
            <a:r>
              <a:rPr lang="en-US" sz="1600" dirty="0" smtClean="0"/>
              <a:t>18</a:t>
            </a:r>
            <a:r>
              <a:rPr lang="en-US" sz="2800" dirty="0" smtClean="0"/>
              <a:t>N</a:t>
            </a:r>
            <a:r>
              <a:rPr lang="en-US" sz="1600" dirty="0" smtClean="0"/>
              <a:t>2</a:t>
            </a:r>
            <a:r>
              <a:rPr lang="en-US" sz="2800" dirty="0" smtClean="0"/>
              <a:t>O</a:t>
            </a:r>
            <a:r>
              <a:rPr lang="en-US" sz="1600" dirty="0" smtClean="0"/>
              <a:t>5</a:t>
            </a:r>
          </a:p>
          <a:p>
            <a:r>
              <a:rPr lang="en-US" sz="2800" dirty="0" smtClean="0"/>
              <a:t>C</a:t>
            </a:r>
            <a:r>
              <a:rPr lang="en-US" sz="1600" dirty="0" smtClean="0"/>
              <a:t>3</a:t>
            </a:r>
            <a:r>
              <a:rPr lang="en-US" sz="2800" dirty="0" smtClean="0"/>
              <a:t>H</a:t>
            </a:r>
            <a:r>
              <a:rPr lang="en-US" sz="1600" dirty="0" smtClean="0"/>
              <a:t>8</a:t>
            </a:r>
          </a:p>
          <a:p>
            <a:endParaRPr lang="en-US" sz="1600" dirty="0" smtClean="0"/>
          </a:p>
          <a:p>
            <a:endParaRPr lang="en-US" dirty="0"/>
          </a:p>
        </p:txBody>
      </p:sp>
      <p:pic>
        <p:nvPicPr>
          <p:cNvPr id="8" name="Picture 7" descr="images-2.jpg"/>
          <p:cNvPicPr>
            <a:picLocks noChangeAspect="1"/>
          </p:cNvPicPr>
          <p:nvPr/>
        </p:nvPicPr>
        <p:blipFill>
          <a:blip r:embed="rId2"/>
          <a:srcRect l="30126" t="3412" r="30126" b="6825"/>
          <a:stretch>
            <a:fillRect/>
          </a:stretch>
        </p:blipFill>
        <p:spPr>
          <a:xfrm>
            <a:off x="6872987" y="2408519"/>
            <a:ext cx="461506" cy="920108"/>
          </a:xfrm>
          <a:prstGeom prst="rect">
            <a:avLst/>
          </a:prstGeom>
        </p:spPr>
      </p:pic>
      <p:pic>
        <p:nvPicPr>
          <p:cNvPr id="10" name="Picture 9" descr="images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022" y="2778362"/>
            <a:ext cx="908939" cy="1100529"/>
          </a:xfrm>
          <a:prstGeom prst="rect">
            <a:avLst/>
          </a:prstGeom>
        </p:spPr>
      </p:pic>
      <p:pic>
        <p:nvPicPr>
          <p:cNvPr id="11" name="Picture 10" descr="images.jpg"/>
          <p:cNvPicPr>
            <a:picLocks noChangeAspect="1"/>
          </p:cNvPicPr>
          <p:nvPr/>
        </p:nvPicPr>
        <p:blipFill>
          <a:blip r:embed="rId4"/>
          <a:srcRect l="11339" t="3636" r="11339" b="14545"/>
          <a:stretch>
            <a:fillRect/>
          </a:stretch>
        </p:blipFill>
        <p:spPr>
          <a:xfrm>
            <a:off x="7696022" y="4272021"/>
            <a:ext cx="990778" cy="817238"/>
          </a:xfrm>
          <a:prstGeom prst="rect">
            <a:avLst/>
          </a:prstGeom>
        </p:spPr>
      </p:pic>
      <p:pic>
        <p:nvPicPr>
          <p:cNvPr id="12" name="Picture 11" descr="imgres-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2987" y="5343517"/>
            <a:ext cx="1107021" cy="1107021"/>
          </a:xfrm>
          <a:prstGeom prst="rect">
            <a:avLst/>
          </a:prstGeom>
        </p:spPr>
      </p:pic>
      <p:pic>
        <p:nvPicPr>
          <p:cNvPr id="13" name="Picture 12" descr="imgr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57705" y="5558161"/>
            <a:ext cx="1009410" cy="10094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7-2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Heterogeneous and homogeneous </a:t>
            </a:r>
            <a:r>
              <a:rPr lang="en-US" dirty="0" smtClean="0"/>
              <a:t>Mixtures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52</TotalTime>
  <Words>416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Franklin Gothic Book</vt:lpstr>
      <vt:lpstr>Perpetua</vt:lpstr>
      <vt:lpstr>Wingdings 2</vt:lpstr>
      <vt:lpstr>Equity</vt:lpstr>
      <vt:lpstr>Elements, Compounds, and Mixtures</vt:lpstr>
      <vt:lpstr>Elements, compounds, and Mixtures</vt:lpstr>
      <vt:lpstr>What is Matter?</vt:lpstr>
      <vt:lpstr>Physical Property</vt:lpstr>
      <vt:lpstr>Chemical Properties</vt:lpstr>
      <vt:lpstr>Classification of Matter </vt:lpstr>
      <vt:lpstr>Classification of Matter </vt:lpstr>
      <vt:lpstr>Symbols and Formulas</vt:lpstr>
      <vt:lpstr>Experiment 7-2</vt:lpstr>
    </vt:vector>
  </TitlesOfParts>
  <Company>Central Bucks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Elements, Compounds, and Mixtures</dc:title>
  <dc:creator>Denise Ericsson</dc:creator>
  <cp:lastModifiedBy>ERICSSON, DENISE</cp:lastModifiedBy>
  <cp:revision>11</cp:revision>
  <dcterms:created xsi:type="dcterms:W3CDTF">2014-02-06T14:52:45Z</dcterms:created>
  <dcterms:modified xsi:type="dcterms:W3CDTF">2014-11-20T18:57:46Z</dcterms:modified>
</cp:coreProperties>
</file>